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6" r:id="rId2"/>
    <p:sldId id="262" r:id="rId3"/>
    <p:sldId id="263" r:id="rId4"/>
    <p:sldId id="257" r:id="rId5"/>
    <p:sldId id="276" r:id="rId6"/>
    <p:sldId id="258" r:id="rId7"/>
    <p:sldId id="259" r:id="rId8"/>
    <p:sldId id="264" r:id="rId9"/>
    <p:sldId id="269" r:id="rId10"/>
    <p:sldId id="271" r:id="rId11"/>
    <p:sldId id="266" r:id="rId12"/>
    <p:sldId id="278" r:id="rId13"/>
    <p:sldId id="265" r:id="rId14"/>
    <p:sldId id="270" r:id="rId15"/>
    <p:sldId id="261" r:id="rId16"/>
    <p:sldId id="272" r:id="rId17"/>
    <p:sldId id="273" r:id="rId18"/>
    <p:sldId id="274" r:id="rId19"/>
    <p:sldId id="279" r:id="rId20"/>
    <p:sldId id="267" r:id="rId21"/>
    <p:sldId id="277" r:id="rId22"/>
    <p:sldId id="268" r:id="rId23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C03B26-20FF-43BD-B2B3-A53367D5CCD6}" type="datetimeFigureOut">
              <a:rPr lang="zh-TW" altLang="en-US" smtClean="0"/>
              <a:t>2021/5/8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D8C9AB-016E-4CB9-8A76-2488644BA09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224083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D8C9AB-016E-4CB9-8A76-2488644BA094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507374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D8C9AB-016E-4CB9-8A76-2488644BA094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598252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D8C9AB-016E-4CB9-8A76-2488644BA094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886622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D8C9AB-016E-4CB9-8A76-2488644BA094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385476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D8C9AB-016E-4CB9-8A76-2488644BA094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684307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D8C9AB-016E-4CB9-8A76-2488644BA094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500585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6DCD4DB-1ADC-4047-A2A4-A31B8865A3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FBC19FBB-0146-459D-9E71-DA1C1DC7C1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dirty="0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A10FA9C-956E-4D35-B87C-BE687EE914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C63DFE-D4F2-468D-93FB-582A0F7B6555}" type="datetime1">
              <a:rPr lang="zh-TW" altLang="en-US" smtClean="0"/>
              <a:t>2021/5/8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B3B4E56-F2B6-4E3D-AE81-E174662CEA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DA5B5F6-5A3E-472A-B4B5-E5D6C8F5C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05B0B-31DE-4705-B1DB-FF91819C1FE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509265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C5E143A-5F94-49F1-8A9E-F81F67E53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1B49B766-3F18-41AB-9C27-A7A36B3822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2BE732A-F7D7-4F44-85FC-E358FAF882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7B4F0F-4E18-431A-BC48-E523D189993A}" type="datetime1">
              <a:rPr lang="zh-TW" altLang="en-US" smtClean="0"/>
              <a:t>2021/5/8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2638083-F06B-4F6A-8DB8-70CA52AC13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960F236-3677-436F-AC77-0565816EB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05B0B-31DE-4705-B1DB-FF91819C1FE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372835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B80612AE-0370-4AD1-AD67-90BAABA7949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414291FE-9A5D-475F-ADF1-E59842121A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83CA253-CC51-4D55-B4B3-0FC85BD1ED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DE4D6-23B9-4A90-8B1B-A621145C46BF}" type="datetime1">
              <a:rPr lang="zh-TW" altLang="en-US" smtClean="0"/>
              <a:t>2021/5/8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1027F92-8BF9-4ED6-8664-2FFD8AC011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8DC78AC-4B49-42E6-99D5-8419AA5EC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05B0B-31DE-4705-B1DB-FF91819C1FE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999425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5DA3575-2277-4DB5-A503-961CC7D42F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77703B3-E7F6-4328-AFED-629C63575F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2pPr>
            <a:lvl3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3pPr>
            <a:lvl4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4pPr>
            <a:lvl5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92424F7-71CD-41B7-8B26-14F02B29CB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0476F-8171-4ADE-8A02-E552D07C2D13}" type="datetime1">
              <a:rPr lang="zh-TW" altLang="en-US" smtClean="0"/>
              <a:t>2021/5/8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0287C07-884E-41F3-999A-B4C11D2BF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4399A97-05A3-4EEE-9039-E31F930EB9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05B0B-31DE-4705-B1DB-FF91819C1FE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114329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87C3703-B651-45CD-B156-70D550F93C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48528F8-CE1F-4947-B7D0-608548167D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0C7BCFA-9DA3-4303-A8E4-67D4495448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459FBC-D067-46E2-9105-E3EC3432A3FC}" type="datetime1">
              <a:rPr lang="zh-TW" altLang="en-US" smtClean="0"/>
              <a:t>2021/5/8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ED0A294-9E61-44A1-A6E1-CADFB82446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72FB1B0-1EEA-48BF-9A7F-AEA5697CD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05B0B-31DE-4705-B1DB-FF91819C1FE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236454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E777C09-EF6B-424E-9394-2A7E7C0A0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2BB1576-3B0D-4780-B0D1-37EFB51F42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7271EA88-8D8F-4922-99D0-D6269F4092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164064C3-3CE0-4D3D-972F-F29EC3CE4B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D6A45-A53E-42C3-8285-C1008112A123}" type="datetime1">
              <a:rPr lang="zh-TW" altLang="en-US" smtClean="0"/>
              <a:t>2021/5/8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B62D3CCD-B637-4638-8D7A-05BF18E1AF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9134F31A-CE9C-4FE8-A740-F1DFE7FD8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05B0B-31DE-4705-B1DB-FF91819C1FE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838846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AA24AE8-50FA-457F-B249-1D5232E98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BD01024-10CB-481E-BDDF-AF67E594B2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AA477637-9604-428B-AEFC-12938EB996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542CED30-DAE5-4BA3-9929-CC8EB5CC985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D9C4677E-0FE7-45B9-93BA-31E60EE5819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1FEBAC75-F9D2-4DDA-87AC-247CAB44A2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CB8E5-6112-4456-8ADC-C5EA03B4D14F}" type="datetime1">
              <a:rPr lang="zh-TW" altLang="en-US" smtClean="0"/>
              <a:t>2021/5/8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8A801335-6621-4AAF-AA40-D9C70B9323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4A659AC3-509D-4CA1-BC04-FD2FF8205B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05B0B-31DE-4705-B1DB-FF91819C1FE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476337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2F44A8D-94C4-4248-840F-A8F54425AF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79C5DBD1-202C-439B-B452-6805F89991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35FB3-0454-4AFE-A60C-5FC1AE641FD9}" type="datetime1">
              <a:rPr lang="zh-TW" altLang="en-US" smtClean="0"/>
              <a:t>2021/5/8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74D454AB-DDF9-463A-B907-73BE932C78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9FE0F35-4285-4512-BF21-69424CDA1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05B0B-31DE-4705-B1DB-FF91819C1FE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403485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DD9618B6-AD6A-4A13-B4A9-77183DBCDD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18198-A873-41B3-A019-EACAD4B8D756}" type="datetime1">
              <a:rPr lang="zh-TW" altLang="en-US" smtClean="0"/>
              <a:t>2021/5/8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9C882721-04E0-486A-A824-06ACDC92C8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FD8DB7-9523-4F1C-B42B-65CE3CF88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05B0B-31DE-4705-B1DB-FF91819C1FE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882266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96CBCF9-68BE-4677-B106-635C40A30C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C49263F-671B-4F7B-8285-A2969291AE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57FAB1B0-A821-48E9-BE78-9DF3AC1971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C0C620F3-6627-498E-9273-271690B131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594E8C-1C91-4903-B1A5-74A5E00DAAB3}" type="datetime1">
              <a:rPr lang="zh-TW" altLang="en-US" smtClean="0"/>
              <a:t>2021/5/8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228E0B3E-FC02-402B-9AF4-38F9C48515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FF2D941-293E-4EAF-A4ED-AE5299763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05B0B-31DE-4705-B1DB-FF91819C1FE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549270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70F949F-313E-4CDC-B1DC-EE75DCAC1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DA12C9F1-2996-4699-B080-188CF6F0887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937F7B7D-6896-4348-AB72-8DDF8D7CA0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C06FAFAD-7081-4888-A140-5281C05B25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4016E-40B5-4414-95CA-D0303772730B}" type="datetime1">
              <a:rPr lang="zh-TW" altLang="en-US" smtClean="0"/>
              <a:t>2021/5/8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C0C10C5D-1BEA-430F-B364-A26641321C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FFAF445-B94B-4F99-A57E-32C87E84D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05B0B-31DE-4705-B1DB-FF91819C1FE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023059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B8EEF10D-1A67-4421-861B-6EECBBC6ED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C13B2A0-0C3D-4C89-AC85-E19FDE2C46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F000B04-0D8E-4177-B614-66207522E4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2FC7D8-4F0B-49E1-B6E9-4A4DDFA9111F}" type="datetime1">
              <a:rPr lang="zh-TW" altLang="en-US" smtClean="0"/>
              <a:t>2021/5/8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E537159-172D-4785-A45E-1E027F1365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F93A742-FA18-43DA-B92A-2353E3E395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05B0B-31DE-4705-B1DB-FF91819C1FE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955271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1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5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5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5" Type="http://schemas.openxmlformats.org/officeDocument/2006/relationships/image" Target="../media/image1.png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5" Type="http://schemas.openxmlformats.org/officeDocument/2006/relationships/image" Target="../media/image1.png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5" Type="http://schemas.openxmlformats.org/officeDocument/2006/relationships/image" Target="../media/image1.png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5" Type="http://schemas.openxmlformats.org/officeDocument/2006/relationships/image" Target="../media/image1.png"/><Relationship Id="rId4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5" Type="http://schemas.openxmlformats.org/officeDocument/2006/relationships/image" Target="../media/image1.png"/><Relationship Id="rId4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6" Type="http://schemas.openxmlformats.org/officeDocument/2006/relationships/image" Target="../media/image1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3.jpeg"/><Relationship Id="rId5" Type="http://schemas.openxmlformats.org/officeDocument/2006/relationships/image" Target="../media/image2.jpg"/><Relationship Id="rId4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F24B134-62D1-4E9E-A38A-94728170275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b="1" dirty="0"/>
              <a:t>Machine Learning</a:t>
            </a:r>
            <a:endParaRPr lang="zh-TW" altLang="en-US" b="1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6FAF9830-530F-40CF-88DC-82CF1A790B0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dirty="0"/>
              <a:t>Homework 3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9BEC405-81CB-46C9-815C-4B917BAB0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05B0B-31DE-4705-B1DB-FF91819C1FE9}" type="slidenum">
              <a:rPr lang="zh-TW" altLang="en-US" smtClean="0"/>
              <a:t>1</a:t>
            </a:fld>
            <a:endParaRPr lang="zh-TW" altLang="en-US"/>
          </a:p>
        </p:txBody>
      </p:sp>
      <p:pic>
        <p:nvPicPr>
          <p:cNvPr id="8" name="音訊 7">
            <a:hlinkClick r:id="" action="ppaction://media"/>
            <a:extLst>
              <a:ext uri="{FF2B5EF4-FFF2-40B4-BE49-F238E27FC236}">
                <a16:creationId xmlns:a16="http://schemas.microsoft.com/office/drawing/2014/main" id="{2FFA065F-91C4-49B7-8D82-7E49274B9D5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777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171"/>
    </mc:Choice>
    <mc:Fallback xmlns="">
      <p:transition spd="slow" advTm="71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C72192B-7DF8-4B6B-BD5F-4CC0526CE5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/>
              <a:t>套件安裝</a:t>
            </a:r>
            <a:r>
              <a:rPr lang="en-US" altLang="zh-TW" b="1" dirty="0"/>
              <a:t>Environment Installation</a:t>
            </a:r>
            <a:endParaRPr lang="zh-TW" altLang="en-US" b="1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919D87A-BCD5-425A-B6B4-1C8867F233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範例程式會用到以下套件，請同學自行安裝</a:t>
            </a:r>
            <a:endParaRPr lang="en-US" altLang="zh-TW" dirty="0"/>
          </a:p>
          <a:p>
            <a:pPr lvl="1"/>
            <a:r>
              <a:rPr lang="en-US" altLang="zh-TW" dirty="0" err="1"/>
              <a:t>pytorch</a:t>
            </a:r>
            <a:endParaRPr lang="en-US" altLang="zh-TW" dirty="0"/>
          </a:p>
          <a:p>
            <a:pPr lvl="1"/>
            <a:r>
              <a:rPr lang="en-US" altLang="zh-TW" dirty="0" err="1"/>
              <a:t>tqdm</a:t>
            </a:r>
            <a:endParaRPr lang="en-US" altLang="zh-TW" dirty="0"/>
          </a:p>
          <a:p>
            <a:pPr lvl="1"/>
            <a:r>
              <a:rPr lang="en-US" altLang="zh-TW" dirty="0"/>
              <a:t>pandas</a:t>
            </a:r>
          </a:p>
          <a:p>
            <a:pPr lvl="1"/>
            <a:r>
              <a:rPr lang="en-US" altLang="zh-TW" dirty="0"/>
              <a:t>matplotlib</a:t>
            </a:r>
          </a:p>
          <a:p>
            <a:pPr marL="0" indent="0">
              <a:buNone/>
            </a:pP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47F3617-86E1-4AF6-896B-DDAD732A4A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05B0B-31DE-4705-B1DB-FF91819C1FE9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16945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589"/>
    </mc:Choice>
    <mc:Fallback xmlns="">
      <p:transition spd="slow" advTm="42589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8910954-1AF0-45BD-B450-32112EF51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/>
              <a:t>貓狗資料集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053AA71-DE6D-4774-B9C8-2976B5998D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放在</a:t>
            </a:r>
            <a:r>
              <a:rPr lang="en-US" altLang="zh-TW" dirty="0"/>
              <a:t>data</a:t>
            </a:r>
            <a:r>
              <a:rPr lang="zh-TW" altLang="en-US" dirty="0"/>
              <a:t>資料夾底下</a:t>
            </a:r>
            <a:endParaRPr lang="en-US" altLang="zh-TW" dirty="0"/>
          </a:p>
          <a:p>
            <a:r>
              <a:rPr lang="en-US" altLang="zh-TW" dirty="0"/>
              <a:t>Train data </a:t>
            </a:r>
            <a:r>
              <a:rPr lang="zh-TW" altLang="en-US" dirty="0"/>
              <a:t>分別有貓狗圖片各</a:t>
            </a:r>
            <a:r>
              <a:rPr lang="en-US" altLang="zh-TW" dirty="0"/>
              <a:t>2500</a:t>
            </a:r>
            <a:r>
              <a:rPr lang="zh-TW" altLang="en-US" dirty="0"/>
              <a:t>張 </a:t>
            </a:r>
            <a:r>
              <a:rPr lang="en-US" altLang="zh-TW" dirty="0"/>
              <a:t>(</a:t>
            </a:r>
            <a:r>
              <a:rPr lang="zh-TW" altLang="en-US" dirty="0"/>
              <a:t>共</a:t>
            </a:r>
            <a:r>
              <a:rPr lang="en-US" altLang="zh-TW" dirty="0"/>
              <a:t>5000</a:t>
            </a:r>
            <a:r>
              <a:rPr lang="zh-TW" altLang="en-US" dirty="0"/>
              <a:t>張</a:t>
            </a:r>
            <a:r>
              <a:rPr lang="en-US" altLang="zh-TW" dirty="0"/>
              <a:t>)</a:t>
            </a:r>
          </a:p>
          <a:p>
            <a:r>
              <a:rPr lang="en-US" altLang="zh-TW" dirty="0"/>
              <a:t>Test</a:t>
            </a:r>
            <a:r>
              <a:rPr lang="zh-TW" altLang="en-US" dirty="0"/>
              <a:t> </a:t>
            </a:r>
            <a:r>
              <a:rPr lang="en-US" altLang="zh-TW" dirty="0"/>
              <a:t>data </a:t>
            </a:r>
            <a:r>
              <a:rPr lang="zh-TW" altLang="en-US" dirty="0"/>
              <a:t>分別有貓狗圖片各</a:t>
            </a:r>
            <a:r>
              <a:rPr lang="en-US" altLang="zh-TW" dirty="0"/>
              <a:t>500</a:t>
            </a:r>
            <a:r>
              <a:rPr lang="zh-TW" altLang="en-US" dirty="0"/>
              <a:t>張 </a:t>
            </a:r>
            <a:r>
              <a:rPr lang="en-US" altLang="zh-TW" dirty="0"/>
              <a:t>(</a:t>
            </a:r>
            <a:r>
              <a:rPr lang="zh-TW" altLang="en-US" dirty="0"/>
              <a:t>共</a:t>
            </a:r>
            <a:r>
              <a:rPr lang="en-US" altLang="zh-TW" dirty="0"/>
              <a:t>1000</a:t>
            </a:r>
            <a:r>
              <a:rPr lang="zh-TW" altLang="en-US" dirty="0"/>
              <a:t>張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DDA9E79-E1C6-4353-94D4-E2F8D8CBAB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05B0B-31DE-4705-B1DB-FF91819C1FE9}" type="slidenum">
              <a:rPr lang="zh-TW" altLang="en-US" smtClean="0"/>
              <a:t>11</a:t>
            </a:fld>
            <a:endParaRPr lang="zh-TW" altLang="en-US"/>
          </a:p>
        </p:txBody>
      </p:sp>
      <p:pic>
        <p:nvPicPr>
          <p:cNvPr id="7" name="音訊 6">
            <a:hlinkClick r:id="" action="ppaction://media"/>
            <a:extLst>
              <a:ext uri="{FF2B5EF4-FFF2-40B4-BE49-F238E27FC236}">
                <a16:creationId xmlns:a16="http://schemas.microsoft.com/office/drawing/2014/main" id="{8DAFDDBA-90F7-4D3E-9218-9EDE3EE3142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843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402"/>
    </mc:Choice>
    <mc:Fallback xmlns="">
      <p:transition spd="slow" advTm="284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9EACE83-6045-4575-8882-56407C1E9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/>
              <a:t>執行方式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C4EAC1F-5C9E-42BE-BB28-379FF13B58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python train.py</a:t>
            </a:r>
          </a:p>
          <a:p>
            <a:r>
              <a:rPr lang="en-US" altLang="zh-TW" dirty="0"/>
              <a:t>python test.py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F2E97E1-28C4-4726-830A-E39ED1809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05B0B-31DE-4705-B1DB-FF91819C1FE9}" type="slidenum">
              <a:rPr lang="zh-TW" altLang="en-US" smtClean="0"/>
              <a:t>12</a:t>
            </a:fld>
            <a:endParaRPr lang="zh-TW" altLang="en-US"/>
          </a:p>
        </p:txBody>
      </p:sp>
      <p:pic>
        <p:nvPicPr>
          <p:cNvPr id="7" name="音訊 6">
            <a:hlinkClick r:id="" action="ppaction://media"/>
            <a:extLst>
              <a:ext uri="{FF2B5EF4-FFF2-40B4-BE49-F238E27FC236}">
                <a16:creationId xmlns:a16="http://schemas.microsoft.com/office/drawing/2014/main" id="{CE84F718-0E9F-4C65-925D-4D5C42E12F7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197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095"/>
    </mc:Choice>
    <mc:Fallback xmlns="">
      <p:transition spd="slow" advTm="180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0C3983C0-9FF7-4D00-BB6E-FB8C3E9599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71625" y="1613694"/>
            <a:ext cx="9048750" cy="481965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D5CF2305-BC92-4374-9E1B-8BD79A205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dataloader.py</a:t>
            </a:r>
            <a:endParaRPr lang="zh-TW" altLang="en-US" b="1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64E2AA3-7F87-42D5-BA05-57B32E1DA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05B0B-31DE-4705-B1DB-FF91819C1FE9}" type="slidenum">
              <a:rPr lang="zh-TW" altLang="en-US" smtClean="0"/>
              <a:t>13</a:t>
            </a:fld>
            <a:endParaRPr lang="zh-TW" altLang="en-US"/>
          </a:p>
        </p:txBody>
      </p:sp>
      <p:sp>
        <p:nvSpPr>
          <p:cNvPr id="10" name="橢圓形圖說文字 7">
            <a:extLst>
              <a:ext uri="{FF2B5EF4-FFF2-40B4-BE49-F238E27FC236}">
                <a16:creationId xmlns:a16="http://schemas.microsoft.com/office/drawing/2014/main" id="{9E64C1F2-7737-4090-825C-0802E248E801}"/>
              </a:ext>
            </a:extLst>
          </p:cNvPr>
          <p:cNvSpPr/>
          <p:nvPr/>
        </p:nvSpPr>
        <p:spPr>
          <a:xfrm>
            <a:off x="5193471" y="424656"/>
            <a:ext cx="3332310" cy="1325562"/>
          </a:xfrm>
          <a:prstGeom prst="wedgeEllipseCallout">
            <a:avLst>
              <a:gd name="adj1" fmla="val -68805"/>
              <a:gd name="adj2" fmla="val 70738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TW" altLang="en-US" sz="24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模型訓練的</a:t>
            </a:r>
            <a:r>
              <a:rPr lang="en-US" altLang="zh-TW" sz="24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batch size</a:t>
            </a:r>
          </a:p>
          <a:p>
            <a:pPr algn="ctr"/>
            <a:r>
              <a:rPr lang="zh-TW" altLang="en-US" sz="24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在這邊調整</a:t>
            </a:r>
          </a:p>
        </p:txBody>
      </p:sp>
      <p:pic>
        <p:nvPicPr>
          <p:cNvPr id="5" name="音訊 4">
            <a:hlinkClick r:id="" action="ppaction://media"/>
            <a:extLst>
              <a:ext uri="{FF2B5EF4-FFF2-40B4-BE49-F238E27FC236}">
                <a16:creationId xmlns:a16="http://schemas.microsoft.com/office/drawing/2014/main" id="{5E92CEA3-37A2-4840-B791-B04430B7860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763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188"/>
    </mc:Choice>
    <mc:Fallback xmlns="">
      <p:transition spd="slow" advTm="221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5CF2305-BC92-4374-9E1B-8BD79A205C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TW" b="1" dirty="0"/>
              <a:t>dataloader.py</a:t>
            </a:r>
            <a:endParaRPr lang="zh-TW" altLang="en-US" b="1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64E2AA3-7F87-42D5-BA05-57B32E1DA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05B0B-31DE-4705-B1DB-FF91819C1FE9}" type="slidenum">
              <a:rPr lang="zh-TW" altLang="en-US" smtClean="0"/>
              <a:t>14</a:t>
            </a:fld>
            <a:endParaRPr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0C4E840E-E28F-428C-BA9B-E347BD946A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710" y="1948599"/>
            <a:ext cx="11206579" cy="4407751"/>
          </a:xfrm>
          <a:prstGeom prst="rect">
            <a:avLst/>
          </a:prstGeom>
        </p:spPr>
      </p:pic>
      <p:sp>
        <p:nvSpPr>
          <p:cNvPr id="6" name="橢圓形圖說文字 7">
            <a:extLst>
              <a:ext uri="{FF2B5EF4-FFF2-40B4-BE49-F238E27FC236}">
                <a16:creationId xmlns:a16="http://schemas.microsoft.com/office/drawing/2014/main" id="{45E18814-9553-4EE0-A697-1CB719D1F5A6}"/>
              </a:ext>
            </a:extLst>
          </p:cNvPr>
          <p:cNvSpPr/>
          <p:nvPr/>
        </p:nvSpPr>
        <p:spPr>
          <a:xfrm>
            <a:off x="5601845" y="1027906"/>
            <a:ext cx="3332310" cy="1026281"/>
          </a:xfrm>
          <a:prstGeom prst="wedgeEllipseCallout">
            <a:avLst>
              <a:gd name="adj1" fmla="val -36835"/>
              <a:gd name="adj2" fmla="val 74756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TW" altLang="en-US" sz="24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訓練資料的</a:t>
            </a:r>
            <a:r>
              <a:rPr lang="en-US" altLang="zh-TW" sz="24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dataloader</a:t>
            </a:r>
            <a:endParaRPr lang="zh-TW" altLang="en-US" sz="2400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橢圓形圖說文字 7">
            <a:extLst>
              <a:ext uri="{FF2B5EF4-FFF2-40B4-BE49-F238E27FC236}">
                <a16:creationId xmlns:a16="http://schemas.microsoft.com/office/drawing/2014/main" id="{21A553A0-E718-48D2-A01A-C3ACCF2E6C30}"/>
              </a:ext>
            </a:extLst>
          </p:cNvPr>
          <p:cNvSpPr/>
          <p:nvPr/>
        </p:nvSpPr>
        <p:spPr>
          <a:xfrm>
            <a:off x="6374682" y="4152474"/>
            <a:ext cx="3332310" cy="1026281"/>
          </a:xfrm>
          <a:prstGeom prst="wedgeEllipseCallout">
            <a:avLst>
              <a:gd name="adj1" fmla="val -39499"/>
              <a:gd name="adj2" fmla="val 67836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TW" altLang="en-US" sz="24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測試資料的</a:t>
            </a:r>
            <a:r>
              <a:rPr lang="en-US" altLang="zh-TW" sz="24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dataloader</a:t>
            </a:r>
            <a:endParaRPr lang="zh-TW" altLang="en-US" sz="2400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橢圓形圖說文字 7">
            <a:extLst>
              <a:ext uri="{FF2B5EF4-FFF2-40B4-BE49-F238E27FC236}">
                <a16:creationId xmlns:a16="http://schemas.microsoft.com/office/drawing/2014/main" id="{6E27919B-D0A3-4CC8-B083-A357FAF25E71}"/>
              </a:ext>
            </a:extLst>
          </p:cNvPr>
          <p:cNvSpPr/>
          <p:nvPr/>
        </p:nvSpPr>
        <p:spPr>
          <a:xfrm>
            <a:off x="9799484" y="1027906"/>
            <a:ext cx="2122487" cy="718692"/>
          </a:xfrm>
          <a:prstGeom prst="wedgeEllipseCallout">
            <a:avLst>
              <a:gd name="adj1" fmla="val 8338"/>
              <a:gd name="adj2" fmla="val 78462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TW" altLang="en-US" sz="24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不須修改</a:t>
            </a:r>
          </a:p>
        </p:txBody>
      </p:sp>
      <p:pic>
        <p:nvPicPr>
          <p:cNvPr id="9" name="音訊 8">
            <a:hlinkClick r:id="" action="ppaction://media"/>
            <a:extLst>
              <a:ext uri="{FF2B5EF4-FFF2-40B4-BE49-F238E27FC236}">
                <a16:creationId xmlns:a16="http://schemas.microsoft.com/office/drawing/2014/main" id="{8F9B6B22-1B06-422A-8088-FFF050BCF7A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421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127"/>
    </mc:Choice>
    <mc:Fallback xmlns="">
      <p:transition spd="slow" advTm="171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CE80BDC6-95AB-4542-A477-2C8D6750B8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8827" y="1159564"/>
            <a:ext cx="7969281" cy="4872936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82F44C65-DAFE-4307-9799-373D8CDD9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train.py</a:t>
            </a:r>
            <a:endParaRPr lang="zh-TW" altLang="en-US" b="1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069DB05-2D4E-4EE0-8A28-D86B4AD2F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05B0B-31DE-4705-B1DB-FF91819C1FE9}" type="slidenum">
              <a:rPr lang="zh-TW" altLang="en-US" smtClean="0"/>
              <a:t>15</a:t>
            </a:fld>
            <a:endParaRPr lang="zh-TW" altLang="en-US"/>
          </a:p>
        </p:txBody>
      </p:sp>
      <p:sp>
        <p:nvSpPr>
          <p:cNvPr id="6" name="橢圓形圖說文字 7">
            <a:extLst>
              <a:ext uri="{FF2B5EF4-FFF2-40B4-BE49-F238E27FC236}">
                <a16:creationId xmlns:a16="http://schemas.microsoft.com/office/drawing/2014/main" id="{8A019DD8-D835-4B8C-9D60-A255734DC590}"/>
              </a:ext>
            </a:extLst>
          </p:cNvPr>
          <p:cNvSpPr/>
          <p:nvPr/>
        </p:nvSpPr>
        <p:spPr>
          <a:xfrm>
            <a:off x="56906" y="1750689"/>
            <a:ext cx="2956229" cy="881285"/>
          </a:xfrm>
          <a:prstGeom prst="wedgeEllipseCallout">
            <a:avLst>
              <a:gd name="adj1" fmla="val 64038"/>
              <a:gd name="adj2" fmla="val -30691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TW" altLang="en-US" sz="24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模型訓練參數</a:t>
            </a:r>
            <a:endParaRPr lang="en-US" altLang="zh-TW" sz="2400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24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在此修改</a:t>
            </a:r>
          </a:p>
        </p:txBody>
      </p:sp>
      <p:sp>
        <p:nvSpPr>
          <p:cNvPr id="8" name="橢圓形圖說文字 7">
            <a:extLst>
              <a:ext uri="{FF2B5EF4-FFF2-40B4-BE49-F238E27FC236}">
                <a16:creationId xmlns:a16="http://schemas.microsoft.com/office/drawing/2014/main" id="{46D7346D-0421-41E4-BE2E-2D5E977DD334}"/>
              </a:ext>
            </a:extLst>
          </p:cNvPr>
          <p:cNvSpPr/>
          <p:nvPr/>
        </p:nvSpPr>
        <p:spPr>
          <a:xfrm>
            <a:off x="46032" y="4396491"/>
            <a:ext cx="2956229" cy="1038686"/>
          </a:xfrm>
          <a:prstGeom prst="wedgeEllipseCallout">
            <a:avLst>
              <a:gd name="adj1" fmla="val 66744"/>
              <a:gd name="adj2" fmla="val -36801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TW" altLang="en-US" sz="24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使用模型</a:t>
            </a:r>
            <a:endParaRPr lang="en-US" altLang="zh-TW" sz="2400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sz="24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ExampleCNN</a:t>
            </a:r>
            <a:endParaRPr lang="zh-TW" altLang="en-US" sz="2400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7" name="音訊 6">
            <a:hlinkClick r:id="" action="ppaction://media"/>
            <a:extLst>
              <a:ext uri="{FF2B5EF4-FFF2-40B4-BE49-F238E27FC236}">
                <a16:creationId xmlns:a16="http://schemas.microsoft.com/office/drawing/2014/main" id="{E3DD00C5-402C-45C3-83F8-25DE7B63C63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033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828"/>
    </mc:Choice>
    <mc:Fallback xmlns="">
      <p:transition spd="slow" advTm="298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2F44C65-DAFE-4307-9799-373D8CDD9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train.py</a:t>
            </a:r>
            <a:endParaRPr lang="zh-TW" altLang="en-US" b="1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069DB05-2D4E-4EE0-8A28-D86B4AD2F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05B0B-31DE-4705-B1DB-FF91819C1FE9}" type="slidenum">
              <a:rPr lang="zh-TW" altLang="en-US" smtClean="0"/>
              <a:t>16</a:t>
            </a:fld>
            <a:endParaRPr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EB238FC4-1E9F-48BE-AE31-B3E7A5ECFC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9332" y="453298"/>
            <a:ext cx="8412841" cy="5951404"/>
          </a:xfrm>
          <a:prstGeom prst="rect">
            <a:avLst/>
          </a:prstGeom>
        </p:spPr>
      </p:pic>
      <p:sp>
        <p:nvSpPr>
          <p:cNvPr id="6" name="橢圓形圖說文字 7">
            <a:extLst>
              <a:ext uri="{FF2B5EF4-FFF2-40B4-BE49-F238E27FC236}">
                <a16:creationId xmlns:a16="http://schemas.microsoft.com/office/drawing/2014/main" id="{6EBF77F3-9643-400D-8C78-0BB59ACDA1E3}"/>
              </a:ext>
            </a:extLst>
          </p:cNvPr>
          <p:cNvSpPr/>
          <p:nvPr/>
        </p:nvSpPr>
        <p:spPr>
          <a:xfrm>
            <a:off x="8691273" y="938079"/>
            <a:ext cx="3332310" cy="1026281"/>
          </a:xfrm>
          <a:prstGeom prst="wedgeEllipseCallout">
            <a:avLst>
              <a:gd name="adj1" fmla="val -38701"/>
              <a:gd name="adj2" fmla="val 70431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TW" altLang="en-US" sz="24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模型</a:t>
            </a:r>
            <a:r>
              <a:rPr lang="en-US" altLang="zh-TW" sz="24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Training</a:t>
            </a:r>
          </a:p>
          <a:p>
            <a:pPr algn="ctr"/>
            <a:r>
              <a:rPr lang="zh-TW" altLang="en-US" sz="24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不須更動</a:t>
            </a:r>
          </a:p>
        </p:txBody>
      </p:sp>
      <p:pic>
        <p:nvPicPr>
          <p:cNvPr id="10" name="音訊 9">
            <a:hlinkClick r:id="" action="ppaction://media"/>
            <a:extLst>
              <a:ext uri="{FF2B5EF4-FFF2-40B4-BE49-F238E27FC236}">
                <a16:creationId xmlns:a16="http://schemas.microsoft.com/office/drawing/2014/main" id="{94AE6005-98D3-47E2-B75A-2F260DB31EF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70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589"/>
    </mc:Choice>
    <mc:Fallback xmlns="">
      <p:transition spd="slow" advTm="125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2F44C65-DAFE-4307-9799-373D8CDD9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train.py</a:t>
            </a:r>
            <a:endParaRPr lang="zh-TW" altLang="en-US" b="1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069DB05-2D4E-4EE0-8A28-D86B4AD2F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05B0B-31DE-4705-B1DB-FF91819C1FE9}" type="slidenum">
              <a:rPr lang="zh-TW" altLang="en-US" smtClean="0"/>
              <a:t>17</a:t>
            </a:fld>
            <a:endParaRPr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8C5ACF24-A0E0-4C32-B0FB-230022AA51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7605" y="759331"/>
            <a:ext cx="8564085" cy="5339337"/>
          </a:xfrm>
          <a:prstGeom prst="rect">
            <a:avLst/>
          </a:prstGeom>
        </p:spPr>
      </p:pic>
      <p:sp>
        <p:nvSpPr>
          <p:cNvPr id="6" name="橢圓形圖說文字 7">
            <a:extLst>
              <a:ext uri="{FF2B5EF4-FFF2-40B4-BE49-F238E27FC236}">
                <a16:creationId xmlns:a16="http://schemas.microsoft.com/office/drawing/2014/main" id="{175A5C9F-DB8E-48D4-B492-A4EC71434AF3}"/>
              </a:ext>
            </a:extLst>
          </p:cNvPr>
          <p:cNvSpPr/>
          <p:nvPr/>
        </p:nvSpPr>
        <p:spPr>
          <a:xfrm>
            <a:off x="396748" y="4688088"/>
            <a:ext cx="3332310" cy="1026281"/>
          </a:xfrm>
          <a:prstGeom prst="wedgeEllipseCallout">
            <a:avLst>
              <a:gd name="adj1" fmla="val 45219"/>
              <a:gd name="adj2" fmla="val 64375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TW" altLang="en-US" sz="24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儲存最佳權重</a:t>
            </a:r>
            <a:endParaRPr lang="en-US" altLang="zh-TW" sz="2400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24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不須更動</a:t>
            </a:r>
          </a:p>
        </p:txBody>
      </p:sp>
      <p:sp>
        <p:nvSpPr>
          <p:cNvPr id="7" name="橢圓形圖說文字 7">
            <a:extLst>
              <a:ext uri="{FF2B5EF4-FFF2-40B4-BE49-F238E27FC236}">
                <a16:creationId xmlns:a16="http://schemas.microsoft.com/office/drawing/2014/main" id="{FC4DB750-177D-4491-A2C1-5C676842EC3F}"/>
              </a:ext>
            </a:extLst>
          </p:cNvPr>
          <p:cNvSpPr/>
          <p:nvPr/>
        </p:nvSpPr>
        <p:spPr>
          <a:xfrm>
            <a:off x="8700151" y="1435229"/>
            <a:ext cx="3332310" cy="1026281"/>
          </a:xfrm>
          <a:prstGeom prst="wedgeEllipseCallout">
            <a:avLst>
              <a:gd name="adj1" fmla="val -43496"/>
              <a:gd name="adj2" fmla="val 54860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TW" altLang="en-US" sz="24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模型</a:t>
            </a:r>
            <a:r>
              <a:rPr lang="en-US" altLang="zh-TW" sz="24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validation</a:t>
            </a:r>
          </a:p>
          <a:p>
            <a:pPr algn="ctr"/>
            <a:r>
              <a:rPr lang="zh-TW" altLang="en-US" sz="24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不須更動</a:t>
            </a:r>
          </a:p>
        </p:txBody>
      </p:sp>
      <p:pic>
        <p:nvPicPr>
          <p:cNvPr id="8" name="音訊 7">
            <a:hlinkClick r:id="" action="ppaction://media"/>
            <a:extLst>
              <a:ext uri="{FF2B5EF4-FFF2-40B4-BE49-F238E27FC236}">
                <a16:creationId xmlns:a16="http://schemas.microsoft.com/office/drawing/2014/main" id="{57D298C6-23D7-4D46-861D-5E4ADB7AFCA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018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353"/>
    </mc:Choice>
    <mc:Fallback xmlns="">
      <p:transition spd="slow" advTm="123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2BCB6783-BED7-4FD6-A340-4CD794EE68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3340" y="1136650"/>
            <a:ext cx="7858125" cy="521970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82F44C65-DAFE-4307-9799-373D8CDD9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train.py</a:t>
            </a:r>
            <a:endParaRPr lang="zh-TW" altLang="en-US" b="1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069DB05-2D4E-4EE0-8A28-D86B4AD2F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05B0B-31DE-4705-B1DB-FF91819C1FE9}" type="slidenum">
              <a:rPr lang="zh-TW" altLang="en-US" smtClean="0"/>
              <a:t>18</a:t>
            </a:fld>
            <a:endParaRPr lang="zh-TW" altLang="en-US"/>
          </a:p>
        </p:txBody>
      </p:sp>
      <p:sp>
        <p:nvSpPr>
          <p:cNvPr id="6" name="橢圓形圖說文字 7">
            <a:extLst>
              <a:ext uri="{FF2B5EF4-FFF2-40B4-BE49-F238E27FC236}">
                <a16:creationId xmlns:a16="http://schemas.microsoft.com/office/drawing/2014/main" id="{4CE87FA1-7F36-4E37-A222-99624AD3D149}"/>
              </a:ext>
            </a:extLst>
          </p:cNvPr>
          <p:cNvSpPr/>
          <p:nvPr/>
        </p:nvSpPr>
        <p:spPr>
          <a:xfrm>
            <a:off x="561030" y="2447556"/>
            <a:ext cx="3332310" cy="1026281"/>
          </a:xfrm>
          <a:prstGeom prst="wedgeEllipseCallout">
            <a:avLst>
              <a:gd name="adj1" fmla="val 59339"/>
              <a:gd name="adj2" fmla="val 55725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TW" altLang="en-US" sz="24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儲存訓練</a:t>
            </a:r>
            <a:r>
              <a:rPr lang="en-US" altLang="zh-TW" sz="24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loss</a:t>
            </a:r>
            <a:r>
              <a:rPr lang="zh-TW" altLang="en-US" sz="24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圖</a:t>
            </a:r>
          </a:p>
        </p:txBody>
      </p:sp>
      <p:sp>
        <p:nvSpPr>
          <p:cNvPr id="7" name="橢圓形圖說文字 7">
            <a:extLst>
              <a:ext uri="{FF2B5EF4-FFF2-40B4-BE49-F238E27FC236}">
                <a16:creationId xmlns:a16="http://schemas.microsoft.com/office/drawing/2014/main" id="{BC11086E-45BC-4511-97CD-FC03AB2349A1}"/>
              </a:ext>
            </a:extLst>
          </p:cNvPr>
          <p:cNvSpPr/>
          <p:nvPr/>
        </p:nvSpPr>
        <p:spPr>
          <a:xfrm>
            <a:off x="440535" y="4816518"/>
            <a:ext cx="3332310" cy="1026281"/>
          </a:xfrm>
          <a:prstGeom prst="wedgeEllipseCallout">
            <a:avLst>
              <a:gd name="adj1" fmla="val 60937"/>
              <a:gd name="adj2" fmla="val 68700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TW" altLang="en-US" sz="24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儲存訓練</a:t>
            </a:r>
            <a:r>
              <a:rPr lang="en-US" altLang="zh-TW" sz="24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accuracy</a:t>
            </a:r>
            <a:r>
              <a:rPr lang="zh-TW" altLang="en-US" sz="24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圖</a:t>
            </a:r>
          </a:p>
        </p:txBody>
      </p:sp>
      <p:sp>
        <p:nvSpPr>
          <p:cNvPr id="9" name="橢圓形圖說文字 7">
            <a:extLst>
              <a:ext uri="{FF2B5EF4-FFF2-40B4-BE49-F238E27FC236}">
                <a16:creationId xmlns:a16="http://schemas.microsoft.com/office/drawing/2014/main" id="{48A11379-76C8-4CD5-92DE-227BC24D364E}"/>
              </a:ext>
            </a:extLst>
          </p:cNvPr>
          <p:cNvSpPr/>
          <p:nvPr/>
        </p:nvSpPr>
        <p:spPr>
          <a:xfrm>
            <a:off x="9333992" y="230225"/>
            <a:ext cx="2524005" cy="797681"/>
          </a:xfrm>
          <a:prstGeom prst="wedgeEllipseCallout">
            <a:avLst>
              <a:gd name="adj1" fmla="val -2213"/>
              <a:gd name="adj2" fmla="val 88728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TW" altLang="en-US" sz="24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不須更動</a:t>
            </a:r>
          </a:p>
        </p:txBody>
      </p:sp>
      <p:pic>
        <p:nvPicPr>
          <p:cNvPr id="8" name="音訊 7">
            <a:hlinkClick r:id="" action="ppaction://media"/>
            <a:extLst>
              <a:ext uri="{FF2B5EF4-FFF2-40B4-BE49-F238E27FC236}">
                <a16:creationId xmlns:a16="http://schemas.microsoft.com/office/drawing/2014/main" id="{4E52F2CF-DAC4-4E2B-BB02-8631714F048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669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319"/>
    </mc:Choice>
    <mc:Fallback xmlns="">
      <p:transition spd="slow" advTm="103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60D56071-0258-4875-98AA-A45B8C0DE2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239" y="2308850"/>
            <a:ext cx="11393522" cy="2240299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82F44C65-DAFE-4307-9799-373D8CDD9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train.py</a:t>
            </a:r>
            <a:endParaRPr lang="zh-TW" altLang="en-US" b="1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069DB05-2D4E-4EE0-8A28-D86B4AD2F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05B0B-31DE-4705-B1DB-FF91819C1FE9}" type="slidenum">
              <a:rPr lang="zh-TW" altLang="en-US" smtClean="0"/>
              <a:t>19</a:t>
            </a:fld>
            <a:endParaRPr lang="zh-TW" altLang="en-US"/>
          </a:p>
        </p:txBody>
      </p:sp>
      <p:sp>
        <p:nvSpPr>
          <p:cNvPr id="7" name="橢圓形圖說文字 7">
            <a:extLst>
              <a:ext uri="{FF2B5EF4-FFF2-40B4-BE49-F238E27FC236}">
                <a16:creationId xmlns:a16="http://schemas.microsoft.com/office/drawing/2014/main" id="{BC11086E-45BC-4511-97CD-FC03AB2349A1}"/>
              </a:ext>
            </a:extLst>
          </p:cNvPr>
          <p:cNvSpPr/>
          <p:nvPr/>
        </p:nvSpPr>
        <p:spPr>
          <a:xfrm>
            <a:off x="7373644" y="951263"/>
            <a:ext cx="4247225" cy="1048506"/>
          </a:xfrm>
          <a:prstGeom prst="wedgeEllipseCallout">
            <a:avLst>
              <a:gd name="adj1" fmla="val -36804"/>
              <a:gd name="adj2" fmla="val 72400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TW" sz="24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train.py</a:t>
            </a:r>
            <a:r>
              <a:rPr lang="zh-TW" altLang="en-US" sz="24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執行結果</a:t>
            </a:r>
            <a:endParaRPr lang="en-US" altLang="zh-TW" sz="2400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24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印出</a:t>
            </a:r>
            <a:r>
              <a:rPr lang="en-US" altLang="zh-TW" sz="24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loss</a:t>
            </a:r>
            <a:r>
              <a:rPr lang="zh-TW" altLang="en-US" sz="24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和</a:t>
            </a:r>
            <a:r>
              <a:rPr lang="en-US" altLang="zh-TW" sz="24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accuracy</a:t>
            </a:r>
            <a:endParaRPr lang="zh-TW" altLang="en-US" sz="2400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橢圓形圖說文字 7">
            <a:extLst>
              <a:ext uri="{FF2B5EF4-FFF2-40B4-BE49-F238E27FC236}">
                <a16:creationId xmlns:a16="http://schemas.microsoft.com/office/drawing/2014/main" id="{1010810D-EB5A-42ED-B505-F0C5F90CA03C}"/>
              </a:ext>
            </a:extLst>
          </p:cNvPr>
          <p:cNvSpPr/>
          <p:nvPr/>
        </p:nvSpPr>
        <p:spPr>
          <a:xfrm>
            <a:off x="4815026" y="4858231"/>
            <a:ext cx="4247225" cy="1048506"/>
          </a:xfrm>
          <a:prstGeom prst="wedgeEllipseCallout">
            <a:avLst>
              <a:gd name="adj1" fmla="val -25517"/>
              <a:gd name="adj2" fmla="val -80005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TW" altLang="en-US" sz="24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並在</a:t>
            </a:r>
            <a:r>
              <a:rPr lang="en-US" altLang="zh-TW" sz="24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result</a:t>
            </a:r>
            <a:r>
              <a:rPr lang="zh-TW" altLang="en-US" sz="24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資料夾內</a:t>
            </a:r>
            <a:endParaRPr lang="en-US" altLang="zh-TW" sz="2400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24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儲存結果圖</a:t>
            </a:r>
          </a:p>
        </p:txBody>
      </p:sp>
      <p:pic>
        <p:nvPicPr>
          <p:cNvPr id="11" name="音訊 10">
            <a:hlinkClick r:id="" action="ppaction://media"/>
            <a:extLst>
              <a:ext uri="{FF2B5EF4-FFF2-40B4-BE49-F238E27FC236}">
                <a16:creationId xmlns:a16="http://schemas.microsoft.com/office/drawing/2014/main" id="{6C514F64-DE08-4281-806C-1751137BBC4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852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112"/>
    </mc:Choice>
    <mc:Fallback xmlns="">
      <p:transition spd="slow" advTm="161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60B6569-CC25-4768-96E6-5EED1D0B7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Outline</a:t>
            </a:r>
            <a:endParaRPr lang="zh-TW" altLang="en-US" b="1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7567FF3-8EC6-4CA5-A6F7-B7CE97F518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題目說明</a:t>
            </a:r>
            <a:endParaRPr lang="en-US" altLang="zh-TW" dirty="0"/>
          </a:p>
          <a:p>
            <a:r>
              <a:rPr lang="zh-TW" altLang="en-US" dirty="0"/>
              <a:t>範例程式說明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358DB41-35AD-4C44-A695-9AEBE23E2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05B0B-31DE-4705-B1DB-FF91819C1FE9}" type="slidenum">
              <a:rPr lang="zh-TW" altLang="en-US" smtClean="0"/>
              <a:t>2</a:t>
            </a:fld>
            <a:endParaRPr lang="zh-TW" altLang="en-US"/>
          </a:p>
        </p:txBody>
      </p:sp>
      <p:pic>
        <p:nvPicPr>
          <p:cNvPr id="6" name="音訊 5">
            <a:hlinkClick r:id="" action="ppaction://media"/>
            <a:extLst>
              <a:ext uri="{FF2B5EF4-FFF2-40B4-BE49-F238E27FC236}">
                <a16:creationId xmlns:a16="http://schemas.microsoft.com/office/drawing/2014/main" id="{618FF926-F0BF-41B5-930F-5459E9E77F8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390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422"/>
    </mc:Choice>
    <mc:Fallback xmlns="">
      <p:transition spd="slow" advTm="154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B54F752C-18DD-41FD-961B-F5691543C1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437" y="1706401"/>
            <a:ext cx="10262586" cy="5015073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30D31BE9-8475-4258-BCC1-F195A20B8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model.py</a:t>
            </a:r>
            <a:endParaRPr lang="zh-TW" altLang="en-US" b="1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F317B89-573B-41FC-84C2-CA312F6FC8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05B0B-31DE-4705-B1DB-FF91819C1FE9}" type="slidenum">
              <a:rPr lang="zh-TW" altLang="en-US" smtClean="0"/>
              <a:t>20</a:t>
            </a:fld>
            <a:endParaRPr lang="zh-TW" altLang="en-US"/>
          </a:p>
        </p:txBody>
      </p:sp>
      <p:sp>
        <p:nvSpPr>
          <p:cNvPr id="9" name="橢圓形圖說文字 7">
            <a:extLst>
              <a:ext uri="{FF2B5EF4-FFF2-40B4-BE49-F238E27FC236}">
                <a16:creationId xmlns:a16="http://schemas.microsoft.com/office/drawing/2014/main" id="{7E0A3237-AAE0-4803-88FE-461BE2A87E44}"/>
              </a:ext>
            </a:extLst>
          </p:cNvPr>
          <p:cNvSpPr/>
          <p:nvPr/>
        </p:nvSpPr>
        <p:spPr>
          <a:xfrm>
            <a:off x="4227508" y="365126"/>
            <a:ext cx="3332310" cy="1242814"/>
          </a:xfrm>
          <a:prstGeom prst="wedgeEllipseCallout">
            <a:avLst>
              <a:gd name="adj1" fmla="val -72269"/>
              <a:gd name="adj2" fmla="val 66100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TW" altLang="en-US" sz="24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範例模型，</a:t>
            </a:r>
            <a:endParaRPr lang="en-US" altLang="zh-TW" sz="2400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24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作業要求</a:t>
            </a:r>
            <a:r>
              <a:rPr lang="en-US" altLang="zh-TW" sz="24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zh-TW" altLang="en-US" sz="24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使用，</a:t>
            </a:r>
            <a:endParaRPr lang="en-US" altLang="zh-TW" sz="2400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24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不須更動</a:t>
            </a:r>
          </a:p>
        </p:txBody>
      </p:sp>
      <p:pic>
        <p:nvPicPr>
          <p:cNvPr id="3" name="音訊 2">
            <a:hlinkClick r:id="" action="ppaction://media"/>
            <a:extLst>
              <a:ext uri="{FF2B5EF4-FFF2-40B4-BE49-F238E27FC236}">
                <a16:creationId xmlns:a16="http://schemas.microsoft.com/office/drawing/2014/main" id="{26DC49D5-C5CE-4324-ABF5-6EBB3AB3127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061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529"/>
    </mc:Choice>
    <mc:Fallback xmlns="">
      <p:transition spd="slow" advTm="185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ADEDED87-7F71-4F85-9C23-1E21DD4EE4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5835" y="1583446"/>
            <a:ext cx="9260329" cy="5215744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30D31BE9-8475-4258-BCC1-F195A20B8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model.py</a:t>
            </a:r>
            <a:endParaRPr lang="zh-TW" altLang="en-US" b="1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F317B89-573B-41FC-84C2-CA312F6FC8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05B0B-31DE-4705-B1DB-FF91819C1FE9}" type="slidenum">
              <a:rPr lang="zh-TW" altLang="en-US" smtClean="0"/>
              <a:t>21</a:t>
            </a:fld>
            <a:endParaRPr lang="zh-TW" altLang="en-US"/>
          </a:p>
        </p:txBody>
      </p:sp>
      <p:sp>
        <p:nvSpPr>
          <p:cNvPr id="9" name="橢圓形圖說文字 7">
            <a:extLst>
              <a:ext uri="{FF2B5EF4-FFF2-40B4-BE49-F238E27FC236}">
                <a16:creationId xmlns:a16="http://schemas.microsoft.com/office/drawing/2014/main" id="{7E0A3237-AAE0-4803-88FE-461BE2A87E44}"/>
              </a:ext>
            </a:extLst>
          </p:cNvPr>
          <p:cNvSpPr/>
          <p:nvPr/>
        </p:nvSpPr>
        <p:spPr>
          <a:xfrm>
            <a:off x="4307406" y="205328"/>
            <a:ext cx="3824539" cy="1242814"/>
          </a:xfrm>
          <a:prstGeom prst="wedgeEllipseCallout">
            <a:avLst>
              <a:gd name="adj1" fmla="val -68007"/>
              <a:gd name="adj2" fmla="val 63957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TW" altLang="en-US" sz="24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作業要求</a:t>
            </a:r>
            <a:r>
              <a:rPr lang="en-US" altLang="zh-TW" sz="24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r>
              <a:rPr lang="zh-TW" altLang="en-US" sz="24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中</a:t>
            </a:r>
            <a:endParaRPr lang="en-US" altLang="zh-TW" sz="2400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24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需修改的模型，</a:t>
            </a:r>
            <a:endParaRPr lang="en-US" altLang="zh-TW" sz="2400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24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請在此</a:t>
            </a:r>
            <a:r>
              <a:rPr lang="en-US" altLang="zh-TW" sz="24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class</a:t>
            </a:r>
            <a:r>
              <a:rPr lang="zh-TW" altLang="en-US" sz="24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中修改</a:t>
            </a:r>
            <a:endParaRPr lang="en-US" altLang="zh-TW" sz="2400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音訊 4">
            <a:hlinkClick r:id="" action="ppaction://media"/>
            <a:extLst>
              <a:ext uri="{FF2B5EF4-FFF2-40B4-BE49-F238E27FC236}">
                <a16:creationId xmlns:a16="http://schemas.microsoft.com/office/drawing/2014/main" id="{548C4D55-4FAA-47B8-AD5A-120F9FA2B05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333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628"/>
    </mc:Choice>
    <mc:Fallback xmlns="">
      <p:transition spd="slow" advTm="136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490AF5F-02B0-488D-97E5-26896C979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test.py</a:t>
            </a:r>
            <a:endParaRPr lang="zh-TW" altLang="en-US" b="1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F70AB49-0DFA-4000-972D-9B5BB67E3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05B0B-31DE-4705-B1DB-FF91819C1FE9}" type="slidenum">
              <a:rPr lang="zh-TW" altLang="en-US" smtClean="0"/>
              <a:t>22</a:t>
            </a:fld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289089E-9651-40E6-82EF-EDC75DE6A3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8640" y="365125"/>
            <a:ext cx="7400791" cy="5552752"/>
          </a:xfrm>
          <a:prstGeom prst="rect">
            <a:avLst/>
          </a:prstGeom>
        </p:spPr>
      </p:pic>
      <p:sp>
        <p:nvSpPr>
          <p:cNvPr id="7" name="橢圓形圖說文字 7">
            <a:extLst>
              <a:ext uri="{FF2B5EF4-FFF2-40B4-BE49-F238E27FC236}">
                <a16:creationId xmlns:a16="http://schemas.microsoft.com/office/drawing/2014/main" id="{6AC7C8CD-965B-4D21-B958-37831FA454CF}"/>
              </a:ext>
            </a:extLst>
          </p:cNvPr>
          <p:cNvSpPr/>
          <p:nvPr/>
        </p:nvSpPr>
        <p:spPr>
          <a:xfrm>
            <a:off x="62144" y="4891596"/>
            <a:ext cx="3332310" cy="1026281"/>
          </a:xfrm>
          <a:prstGeom prst="wedgeEllipseCallout">
            <a:avLst>
              <a:gd name="adj1" fmla="val 37227"/>
              <a:gd name="adj2" fmla="val 66971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TW" altLang="en-US" sz="24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執行</a:t>
            </a:r>
            <a:r>
              <a:rPr lang="en-US" altLang="zh-TW" sz="24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test.py</a:t>
            </a:r>
            <a:r>
              <a:rPr lang="zh-TW" altLang="en-US" sz="24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後</a:t>
            </a:r>
            <a:endParaRPr lang="en-US" altLang="zh-TW" sz="2400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24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印出預測準確率</a:t>
            </a:r>
          </a:p>
        </p:txBody>
      </p:sp>
      <p:sp>
        <p:nvSpPr>
          <p:cNvPr id="8" name="橢圓形圖說文字 7">
            <a:extLst>
              <a:ext uri="{FF2B5EF4-FFF2-40B4-BE49-F238E27FC236}">
                <a16:creationId xmlns:a16="http://schemas.microsoft.com/office/drawing/2014/main" id="{CCE8D9B0-574C-4391-9E62-CD78CEA11D5E}"/>
              </a:ext>
            </a:extLst>
          </p:cNvPr>
          <p:cNvSpPr/>
          <p:nvPr/>
        </p:nvSpPr>
        <p:spPr>
          <a:xfrm>
            <a:off x="8701854" y="1617215"/>
            <a:ext cx="3332310" cy="1026281"/>
          </a:xfrm>
          <a:prstGeom prst="wedgeEllipseCallout">
            <a:avLst>
              <a:gd name="adj1" fmla="val -30442"/>
              <a:gd name="adj2" fmla="val 83406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TW" sz="24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test.py</a:t>
            </a:r>
            <a:r>
              <a:rPr lang="zh-TW" altLang="en-US" sz="24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不須更動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38ABC968-39B7-4CE3-8DCB-4ED8161C1B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7860" y="6172496"/>
            <a:ext cx="11736280" cy="548979"/>
          </a:xfrm>
          <a:prstGeom prst="rect">
            <a:avLst/>
          </a:prstGeom>
        </p:spPr>
      </p:pic>
      <p:pic>
        <p:nvPicPr>
          <p:cNvPr id="6" name="音訊 5">
            <a:hlinkClick r:id="" action="ppaction://media"/>
            <a:extLst>
              <a:ext uri="{FF2B5EF4-FFF2-40B4-BE49-F238E27FC236}">
                <a16:creationId xmlns:a16="http://schemas.microsoft.com/office/drawing/2014/main" id="{9E1374E5-2E3C-4D1A-A1F2-A73EB23D225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833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541"/>
    </mc:Choice>
    <mc:Fallback xmlns="">
      <p:transition spd="slow" advTm="195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DE2B19A-C9C2-44DF-8755-28827F56A9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zh-TW" altLang="en-US" b="1" dirty="0"/>
              <a:t>題目說明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6E6378E-646A-4034-B0F6-26D47B84B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05B0B-31DE-4705-B1DB-FF91819C1FE9}" type="slidenum">
              <a:rPr lang="zh-TW" altLang="en-US" smtClean="0"/>
              <a:t>3</a:t>
            </a:fld>
            <a:endParaRPr lang="zh-TW" altLang="en-US"/>
          </a:p>
        </p:txBody>
      </p:sp>
      <p:pic>
        <p:nvPicPr>
          <p:cNvPr id="5" name="音訊 4">
            <a:hlinkClick r:id="" action="ppaction://media"/>
            <a:extLst>
              <a:ext uri="{FF2B5EF4-FFF2-40B4-BE49-F238E27FC236}">
                <a16:creationId xmlns:a16="http://schemas.microsoft.com/office/drawing/2014/main" id="{6D30370F-7AB0-4062-9098-DA380067686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804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83"/>
    </mc:Choice>
    <mc:Fallback xmlns="">
      <p:transition spd="slow" advTm="22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B89A6D9-6967-4E26-88A8-01BA8A32F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CNN For Image Classification</a:t>
            </a:r>
            <a:endParaRPr lang="zh-TW" altLang="en-US" b="1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C3FCB5C-ABDD-4AE7-860E-DD4B05A61F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請使用助教提供的範例程式對影像做分類</a:t>
            </a:r>
            <a:br>
              <a:rPr lang="en-US" altLang="zh-TW" dirty="0"/>
            </a:br>
            <a:r>
              <a:rPr lang="zh-TW" altLang="en-US" dirty="0"/>
              <a:t>觀察訓練參數的影響、並修改模型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使用模型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/>
              <a:t>simple CNN</a:t>
            </a:r>
            <a:r>
              <a:rPr lang="zh-TW" altLang="en-US" dirty="0"/>
              <a:t> </a:t>
            </a:r>
            <a:r>
              <a:rPr lang="en-US" altLang="zh-TW" dirty="0"/>
              <a:t>model</a:t>
            </a:r>
          </a:p>
          <a:p>
            <a:endParaRPr lang="en-US" altLang="zh-TW" dirty="0"/>
          </a:p>
          <a:p>
            <a:r>
              <a:rPr lang="zh-TW" altLang="en-US" dirty="0"/>
              <a:t>分類問題</a:t>
            </a:r>
            <a:r>
              <a:rPr lang="en-US" altLang="zh-TW" dirty="0"/>
              <a:t>:</a:t>
            </a:r>
            <a:r>
              <a:rPr lang="zh-TW" altLang="en-US" dirty="0"/>
              <a:t> 貓狗分類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B52BC06-049B-49AE-88CC-84615316A4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05B0B-31DE-4705-B1DB-FF91819C1FE9}" type="slidenum">
              <a:rPr lang="zh-TW" altLang="en-US" smtClean="0"/>
              <a:t>4</a:t>
            </a:fld>
            <a:endParaRPr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CECA84D9-9A92-4708-B721-601EA7A5E4F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3304" y="2414727"/>
            <a:ext cx="2072994" cy="1934794"/>
          </a:xfrm>
          <a:prstGeom prst="rect">
            <a:avLst/>
          </a:prstGeom>
        </p:spPr>
      </p:pic>
      <p:pic>
        <p:nvPicPr>
          <p:cNvPr id="1028" name="Picture 4" descr="吉娃娃～吉娃娃～ - 有趣板 | Dcard">
            <a:extLst>
              <a:ext uri="{FF2B5EF4-FFF2-40B4-BE49-F238E27FC236}">
                <a16:creationId xmlns:a16="http://schemas.microsoft.com/office/drawing/2014/main" id="{DBF38F83-ECCF-41C2-B5CA-B6881042CB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7955" y="2412155"/>
            <a:ext cx="1937366" cy="1937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音訊 9">
            <a:hlinkClick r:id="" action="ppaction://media"/>
            <a:extLst>
              <a:ext uri="{FF2B5EF4-FFF2-40B4-BE49-F238E27FC236}">
                <a16:creationId xmlns:a16="http://schemas.microsoft.com/office/drawing/2014/main" id="{2EE1FF8A-12B4-4592-A0B5-46B02C3C510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E521C5CE-BB1D-4BEF-AC0D-AEF8B3A0B39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9239" y="4556941"/>
            <a:ext cx="9033522" cy="2341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920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683"/>
    </mc:Choice>
    <mc:Fallback xmlns="">
      <p:transition spd="slow" advTm="266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CBC32B-53C4-440E-AF13-110621757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/>
              <a:t>作業要求</a:t>
            </a:r>
            <a:r>
              <a:rPr lang="en-US" altLang="zh-TW" b="1" dirty="0"/>
              <a:t>-1</a:t>
            </a:r>
            <a:endParaRPr lang="zh-TW" altLang="en-US" b="1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AE0C3E1-DE46-4D19-A645-ACCE19D8BA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調整範例程式的訓練參數</a:t>
            </a:r>
            <a:r>
              <a:rPr lang="en-US" altLang="zh-TW" dirty="0"/>
              <a:t>(</a:t>
            </a:r>
            <a:r>
              <a:rPr lang="zh-TW" altLang="en-US" dirty="0"/>
              <a:t>使用</a:t>
            </a:r>
            <a:r>
              <a:rPr lang="en-US" altLang="zh-TW" dirty="0">
                <a:solidFill>
                  <a:srgbClr val="FF0000"/>
                </a:solidFill>
              </a:rPr>
              <a:t>ExampleCNN</a:t>
            </a:r>
            <a:r>
              <a:rPr lang="zh-TW" altLang="en-US" dirty="0">
                <a:solidFill>
                  <a:srgbClr val="FF0000"/>
                </a:solidFill>
              </a:rPr>
              <a:t> </a:t>
            </a:r>
            <a:r>
              <a:rPr lang="en-US" altLang="zh-TW" dirty="0">
                <a:solidFill>
                  <a:srgbClr val="FF0000"/>
                </a:solidFill>
              </a:rPr>
              <a:t>mode</a:t>
            </a:r>
            <a:r>
              <a:rPr lang="en-US" altLang="zh-TW" dirty="0"/>
              <a:t>l)</a:t>
            </a:r>
          </a:p>
          <a:p>
            <a:pPr lvl="1"/>
            <a:r>
              <a:rPr lang="zh-TW" altLang="en-US" dirty="0"/>
              <a:t>調整 </a:t>
            </a:r>
            <a:r>
              <a:rPr lang="en-US" altLang="zh-TW" dirty="0"/>
              <a:t>epoch</a:t>
            </a:r>
            <a:r>
              <a:rPr lang="zh-TW" altLang="en-US" dirty="0"/>
              <a:t>、</a:t>
            </a:r>
            <a:r>
              <a:rPr lang="en-US" altLang="zh-TW" dirty="0"/>
              <a:t> batch size</a:t>
            </a:r>
            <a:r>
              <a:rPr lang="zh-TW" altLang="en-US" dirty="0"/>
              <a:t>、 </a:t>
            </a:r>
            <a:r>
              <a:rPr lang="en-US" altLang="zh-TW" dirty="0"/>
              <a:t>learning rate</a:t>
            </a:r>
          </a:p>
          <a:p>
            <a:pPr marL="1371600" lvl="2" indent="-457200">
              <a:buAutoNum type="arabicPeriod"/>
            </a:pPr>
            <a:r>
              <a:rPr lang="en-US" altLang="zh-TW" dirty="0"/>
              <a:t>epoch </a:t>
            </a:r>
            <a:r>
              <a:rPr lang="zh-TW" altLang="en-US" dirty="0"/>
              <a:t>調整成 </a:t>
            </a:r>
            <a:r>
              <a:rPr lang="en-US" altLang="zh-TW" dirty="0"/>
              <a:t>20/40/60</a:t>
            </a:r>
            <a:r>
              <a:rPr lang="zh-TW" altLang="en-US" dirty="0"/>
              <a:t>、</a:t>
            </a:r>
            <a:r>
              <a:rPr lang="en-US" altLang="zh-TW" dirty="0"/>
              <a:t>batch size</a:t>
            </a:r>
            <a:r>
              <a:rPr lang="zh-TW" altLang="en-US" dirty="0"/>
              <a:t>固定</a:t>
            </a:r>
            <a:r>
              <a:rPr lang="en-US" altLang="zh-TW" dirty="0"/>
              <a:t>32</a:t>
            </a:r>
            <a:r>
              <a:rPr lang="zh-TW" altLang="en-US" dirty="0"/>
              <a:t>、</a:t>
            </a:r>
            <a:r>
              <a:rPr lang="en-US" altLang="zh-TW" dirty="0"/>
              <a:t>learning rate</a:t>
            </a:r>
            <a:r>
              <a:rPr lang="zh-TW" altLang="en-US" dirty="0"/>
              <a:t>固定</a:t>
            </a:r>
            <a:r>
              <a:rPr lang="en-US" altLang="zh-TW" dirty="0"/>
              <a:t>0.01</a:t>
            </a:r>
          </a:p>
          <a:p>
            <a:pPr marL="1371600" lvl="2" indent="-457200">
              <a:buAutoNum type="arabicPeriod"/>
            </a:pPr>
            <a:r>
              <a:rPr lang="en-US" altLang="zh-TW" dirty="0"/>
              <a:t>batch size</a:t>
            </a:r>
            <a:r>
              <a:rPr lang="zh-TW" altLang="en-US" dirty="0"/>
              <a:t>調整成 </a:t>
            </a:r>
            <a:r>
              <a:rPr lang="en-US" altLang="zh-TW" dirty="0"/>
              <a:t>8/16/32</a:t>
            </a:r>
            <a:r>
              <a:rPr lang="zh-TW" altLang="en-US" dirty="0"/>
              <a:t>、</a:t>
            </a:r>
            <a:r>
              <a:rPr lang="en-US" altLang="zh-TW" dirty="0"/>
              <a:t>epoch</a:t>
            </a:r>
            <a:r>
              <a:rPr lang="zh-TW" altLang="en-US" dirty="0"/>
              <a:t>固定</a:t>
            </a:r>
            <a:r>
              <a:rPr lang="en-US" altLang="zh-TW" dirty="0"/>
              <a:t>20</a:t>
            </a:r>
            <a:r>
              <a:rPr lang="zh-TW" altLang="en-US" dirty="0"/>
              <a:t>、</a:t>
            </a:r>
            <a:r>
              <a:rPr lang="en-US" altLang="zh-TW" dirty="0"/>
              <a:t>learning rate</a:t>
            </a:r>
            <a:r>
              <a:rPr lang="zh-TW" altLang="en-US" dirty="0"/>
              <a:t>固定</a:t>
            </a:r>
            <a:r>
              <a:rPr lang="en-US" altLang="zh-TW" dirty="0"/>
              <a:t>0.01</a:t>
            </a:r>
          </a:p>
          <a:p>
            <a:pPr marL="1371600" lvl="2" indent="-457200">
              <a:buAutoNum type="arabicPeriod"/>
            </a:pPr>
            <a:r>
              <a:rPr lang="en-US" altLang="zh-TW" dirty="0"/>
              <a:t>learning rate</a:t>
            </a:r>
            <a:r>
              <a:rPr lang="zh-TW" altLang="en-US" dirty="0"/>
              <a:t>調整成 </a:t>
            </a:r>
            <a:r>
              <a:rPr lang="en-US" altLang="zh-TW" dirty="0"/>
              <a:t>0.1/0.01/0.001</a:t>
            </a:r>
            <a:r>
              <a:rPr lang="zh-TW" altLang="en-US" dirty="0"/>
              <a:t>、</a:t>
            </a:r>
            <a:r>
              <a:rPr lang="en-US" altLang="zh-TW" dirty="0"/>
              <a:t>epoch</a:t>
            </a:r>
            <a:r>
              <a:rPr lang="zh-TW" altLang="en-US" dirty="0"/>
              <a:t>固定</a:t>
            </a:r>
            <a:r>
              <a:rPr lang="en-US" altLang="zh-TW" dirty="0"/>
              <a:t>20</a:t>
            </a:r>
            <a:r>
              <a:rPr lang="zh-TW" altLang="en-US" dirty="0"/>
              <a:t>、</a:t>
            </a:r>
            <a:r>
              <a:rPr lang="en-US" altLang="zh-TW" dirty="0"/>
              <a:t>batch size</a:t>
            </a:r>
            <a:r>
              <a:rPr lang="zh-TW" altLang="en-US" dirty="0"/>
              <a:t>固定</a:t>
            </a:r>
            <a:r>
              <a:rPr lang="en-US" altLang="zh-TW" dirty="0"/>
              <a:t>32</a:t>
            </a:r>
          </a:p>
          <a:p>
            <a:pPr marL="914400" lvl="2" indent="0">
              <a:buNone/>
            </a:pPr>
            <a:endParaRPr lang="en-US" altLang="zh-TW" dirty="0"/>
          </a:p>
          <a:p>
            <a:pPr lvl="1"/>
            <a:r>
              <a:rPr lang="zh-TW" altLang="en-US" dirty="0"/>
              <a:t>觀察並說明參數調整對損失函數及準確率的變化</a:t>
            </a:r>
            <a:br>
              <a:rPr lang="en-US" altLang="zh-TW" dirty="0"/>
            </a:br>
            <a:r>
              <a:rPr lang="en-US" altLang="zh-TW" dirty="0"/>
              <a:t>(</a:t>
            </a:r>
            <a:r>
              <a:rPr lang="zh-TW" altLang="en-US" dirty="0"/>
              <a:t>將損失函數與準確率的變化曲線圖放到報告中</a:t>
            </a:r>
            <a:r>
              <a:rPr lang="en-US" altLang="zh-TW" dirty="0"/>
              <a:t>)</a:t>
            </a:r>
          </a:p>
          <a:p>
            <a:pPr lvl="1"/>
            <a:endParaRPr lang="en-US" altLang="zh-TW" dirty="0"/>
          </a:p>
          <a:p>
            <a:pPr lvl="1"/>
            <a:r>
              <a:rPr lang="zh-TW" altLang="en-US" dirty="0"/>
              <a:t>觀察在測試集上的結果</a:t>
            </a:r>
            <a:br>
              <a:rPr lang="en-US" altLang="zh-TW" dirty="0"/>
            </a:br>
            <a:r>
              <a:rPr lang="en-US" altLang="zh-TW" dirty="0"/>
              <a:t>(</a:t>
            </a:r>
            <a:r>
              <a:rPr lang="zh-TW" altLang="en-US" dirty="0"/>
              <a:t>將準確率截圖放到報告中</a:t>
            </a:r>
            <a:r>
              <a:rPr lang="en-US" altLang="zh-TW" dirty="0"/>
              <a:t>)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54CA378-4B28-4AEC-9191-44E89D1256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05B0B-31DE-4705-B1DB-FF91819C1FE9}" type="slidenum">
              <a:rPr lang="zh-TW" altLang="en-US" smtClean="0"/>
              <a:t>5</a:t>
            </a:fld>
            <a:endParaRPr lang="zh-TW" altLang="en-US"/>
          </a:p>
        </p:txBody>
      </p:sp>
      <p:pic>
        <p:nvPicPr>
          <p:cNvPr id="7" name="音訊 6">
            <a:hlinkClick r:id="" action="ppaction://media"/>
            <a:extLst>
              <a:ext uri="{FF2B5EF4-FFF2-40B4-BE49-F238E27FC236}">
                <a16:creationId xmlns:a16="http://schemas.microsoft.com/office/drawing/2014/main" id="{2351AEBD-15C7-49B8-A6EF-37A3F553274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967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2695"/>
    </mc:Choice>
    <mc:Fallback xmlns="">
      <p:transition spd="slow" advTm="826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CBC32B-53C4-440E-AF13-110621757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/>
              <a:t>作業要求</a:t>
            </a:r>
            <a:r>
              <a:rPr lang="en-US" altLang="zh-TW" b="1" dirty="0"/>
              <a:t>-2</a:t>
            </a:r>
            <a:endParaRPr lang="zh-TW" altLang="en-US" b="1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AE0C3E1-DE46-4D19-A645-ACCE19D8BA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修改提供的</a:t>
            </a:r>
            <a:r>
              <a:rPr lang="en-US" altLang="zh-TW" dirty="0"/>
              <a:t>CNN model(</a:t>
            </a:r>
            <a:r>
              <a:rPr lang="zh-TW" altLang="en-US" dirty="0"/>
              <a:t>修改</a:t>
            </a:r>
            <a:r>
              <a:rPr lang="en-US" altLang="zh-TW" dirty="0">
                <a:solidFill>
                  <a:srgbClr val="FF0000"/>
                </a:solidFill>
              </a:rPr>
              <a:t>MyCNN model</a:t>
            </a:r>
            <a:r>
              <a:rPr lang="en-US" altLang="zh-TW" dirty="0"/>
              <a:t>)</a:t>
            </a:r>
          </a:p>
          <a:p>
            <a:pPr lvl="1"/>
            <a:r>
              <a:rPr lang="zh-TW" altLang="en-US" dirty="0"/>
              <a:t>請同學自行修改模型架構</a:t>
            </a:r>
            <a:endParaRPr lang="en-US" altLang="zh-TW" dirty="0"/>
          </a:p>
          <a:p>
            <a:pPr lvl="1"/>
            <a:r>
              <a:rPr lang="zh-TW" altLang="en-US" dirty="0"/>
              <a:t>加入更多</a:t>
            </a:r>
            <a:r>
              <a:rPr lang="en-US" altLang="zh-TW" dirty="0"/>
              <a:t>convolution layer</a:t>
            </a:r>
          </a:p>
          <a:p>
            <a:pPr lvl="1"/>
            <a:r>
              <a:rPr lang="zh-TW" altLang="en-US" dirty="0"/>
              <a:t>修改</a:t>
            </a:r>
            <a:r>
              <a:rPr lang="en-US" altLang="zh-TW" dirty="0"/>
              <a:t>convolution layer</a:t>
            </a:r>
            <a:r>
              <a:rPr lang="zh-TW" altLang="en-US" dirty="0"/>
              <a:t>中的參數</a:t>
            </a:r>
            <a:endParaRPr lang="en-US" altLang="zh-TW" dirty="0"/>
          </a:p>
          <a:p>
            <a:pPr lvl="1"/>
            <a:r>
              <a:rPr lang="zh-TW" altLang="en-US" dirty="0"/>
              <a:t>自行調整訓練參數</a:t>
            </a:r>
            <a:r>
              <a:rPr lang="en-US" altLang="zh-TW" dirty="0"/>
              <a:t>(epoch</a:t>
            </a:r>
            <a:r>
              <a:rPr lang="zh-TW" altLang="en-US" dirty="0"/>
              <a:t>、</a:t>
            </a:r>
            <a:r>
              <a:rPr lang="en-US" altLang="zh-TW" dirty="0"/>
              <a:t>batch size</a:t>
            </a:r>
            <a:r>
              <a:rPr lang="zh-TW" altLang="en-US" dirty="0"/>
              <a:t>、</a:t>
            </a:r>
            <a:r>
              <a:rPr lang="en-US" altLang="zh-TW" dirty="0"/>
              <a:t>learning rate)</a:t>
            </a:r>
          </a:p>
          <a:p>
            <a:pPr lvl="1"/>
            <a:endParaRPr lang="en-US" altLang="zh-TW" dirty="0"/>
          </a:p>
          <a:p>
            <a:r>
              <a:rPr lang="zh-TW" altLang="en-US" dirty="0"/>
              <a:t>說明更改內容、觀察訓練結果及測試集準確率，並將結果放到報告中</a:t>
            </a:r>
            <a:endParaRPr lang="en-US" altLang="zh-TW" dirty="0"/>
          </a:p>
          <a:p>
            <a:endParaRPr lang="en-US" altLang="zh-TW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54CA378-4B28-4AEC-9191-44E89D1256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05B0B-31DE-4705-B1DB-FF91819C1FE9}" type="slidenum">
              <a:rPr lang="zh-TW" altLang="en-US" smtClean="0"/>
              <a:t>6</a:t>
            </a:fld>
            <a:endParaRPr lang="zh-TW" altLang="en-US"/>
          </a:p>
        </p:txBody>
      </p:sp>
      <p:pic>
        <p:nvPicPr>
          <p:cNvPr id="4" name="音訊 3">
            <a:hlinkClick r:id="" action="ppaction://media"/>
            <a:extLst>
              <a:ext uri="{FF2B5EF4-FFF2-40B4-BE49-F238E27FC236}">
                <a16:creationId xmlns:a16="http://schemas.microsoft.com/office/drawing/2014/main" id="{E220C42E-22A1-4079-8D7D-DE284B05D6E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798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920"/>
    </mc:Choice>
    <mc:Fallback xmlns="">
      <p:transition spd="slow" advTm="609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E722AEF-A6EE-405B-BC35-E8536FC8F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/>
              <a:t>作業繳交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9C0A865-BF30-4F5C-8A5E-5D26D5B808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TW" altLang="en-US" dirty="0"/>
              <a:t>注意事項</a:t>
            </a:r>
            <a:r>
              <a:rPr lang="en-US" altLang="zh-TW" dirty="0"/>
              <a:t>:</a:t>
            </a:r>
          </a:p>
          <a:p>
            <a:pPr lvl="1">
              <a:lnSpc>
                <a:spcPct val="150000"/>
              </a:lnSpc>
            </a:pPr>
            <a:r>
              <a:rPr lang="zh-TW" altLang="en-US" dirty="0">
                <a:solidFill>
                  <a:srgbClr val="FF0000"/>
                </a:solidFill>
              </a:rPr>
              <a:t>繳交期限</a:t>
            </a:r>
            <a:r>
              <a:rPr lang="en-US" altLang="zh-TW" dirty="0">
                <a:solidFill>
                  <a:srgbClr val="FF0000"/>
                </a:solidFill>
              </a:rPr>
              <a:t>:</a:t>
            </a:r>
            <a:r>
              <a:rPr lang="zh-TW" altLang="en-US" dirty="0">
                <a:solidFill>
                  <a:srgbClr val="FF0000"/>
                </a:solidFill>
              </a:rPr>
              <a:t> </a:t>
            </a:r>
            <a:r>
              <a:rPr lang="en-US" altLang="zh-TW" dirty="0">
                <a:solidFill>
                  <a:srgbClr val="FF0000"/>
                </a:solidFill>
              </a:rPr>
              <a:t>5</a:t>
            </a:r>
            <a:r>
              <a:rPr lang="zh-TW" altLang="en-US" dirty="0">
                <a:solidFill>
                  <a:srgbClr val="FF0000"/>
                </a:solidFill>
              </a:rPr>
              <a:t> </a:t>
            </a:r>
            <a:r>
              <a:rPr lang="en-US" altLang="zh-TW" dirty="0">
                <a:solidFill>
                  <a:srgbClr val="FF0000"/>
                </a:solidFill>
              </a:rPr>
              <a:t>/</a:t>
            </a:r>
            <a:r>
              <a:rPr lang="zh-TW" altLang="en-US" dirty="0">
                <a:solidFill>
                  <a:srgbClr val="FF0000"/>
                </a:solidFill>
              </a:rPr>
              <a:t> </a:t>
            </a:r>
            <a:r>
              <a:rPr lang="en-US" altLang="zh-TW" dirty="0">
                <a:solidFill>
                  <a:srgbClr val="FF0000"/>
                </a:solidFill>
              </a:rPr>
              <a:t>25</a:t>
            </a:r>
            <a:r>
              <a:rPr lang="zh-TW" altLang="en-US" dirty="0">
                <a:solidFill>
                  <a:srgbClr val="FF0000"/>
                </a:solidFill>
              </a:rPr>
              <a:t> </a:t>
            </a:r>
            <a:r>
              <a:rPr lang="en-US" altLang="zh-TW" dirty="0">
                <a:solidFill>
                  <a:srgbClr val="FF0000"/>
                </a:solidFill>
              </a:rPr>
              <a:t>(</a:t>
            </a:r>
            <a:r>
              <a:rPr lang="zh-TW" altLang="en-US" dirty="0">
                <a:solidFill>
                  <a:srgbClr val="FF0000"/>
                </a:solidFill>
              </a:rPr>
              <a:t>二</a:t>
            </a:r>
            <a:r>
              <a:rPr lang="en-US" altLang="zh-TW" dirty="0">
                <a:solidFill>
                  <a:srgbClr val="FF0000"/>
                </a:solidFill>
              </a:rPr>
              <a:t>) 23</a:t>
            </a:r>
            <a:r>
              <a:rPr lang="zh-TW" altLang="en-US" dirty="0">
                <a:solidFill>
                  <a:srgbClr val="FF0000"/>
                </a:solidFill>
              </a:rPr>
              <a:t> </a:t>
            </a:r>
            <a:r>
              <a:rPr lang="en-US" altLang="zh-TW" dirty="0">
                <a:solidFill>
                  <a:srgbClr val="FF0000"/>
                </a:solidFill>
              </a:rPr>
              <a:t>:</a:t>
            </a:r>
            <a:r>
              <a:rPr lang="zh-TW" altLang="en-US" dirty="0">
                <a:solidFill>
                  <a:srgbClr val="FF0000"/>
                </a:solidFill>
              </a:rPr>
              <a:t> </a:t>
            </a:r>
            <a:r>
              <a:rPr lang="en-US" altLang="zh-TW" dirty="0">
                <a:solidFill>
                  <a:srgbClr val="FF0000"/>
                </a:solidFill>
              </a:rPr>
              <a:t>59</a:t>
            </a:r>
          </a:p>
          <a:p>
            <a:pPr lvl="1">
              <a:lnSpc>
                <a:spcPct val="150000"/>
              </a:lnSpc>
            </a:pPr>
            <a:r>
              <a:rPr lang="zh-TW" altLang="en-US" dirty="0"/>
              <a:t>將實作的模型、模型訓練的結果圖與測試的準確率放到報告中並說明</a:t>
            </a:r>
            <a:endParaRPr lang="en-US" altLang="zh-TW" dirty="0"/>
          </a:p>
          <a:p>
            <a:pPr>
              <a:lnSpc>
                <a:spcPct val="150000"/>
              </a:lnSpc>
            </a:pPr>
            <a:r>
              <a:rPr lang="zh-TW" altLang="en-US" dirty="0"/>
              <a:t>繳交作業時須包含以下幾個檔案</a:t>
            </a:r>
            <a:r>
              <a:rPr lang="en-US" altLang="zh-TW" dirty="0"/>
              <a:t>:</a:t>
            </a:r>
          </a:p>
          <a:p>
            <a:pPr lvl="1">
              <a:lnSpc>
                <a:spcPct val="150000"/>
              </a:lnSpc>
            </a:pPr>
            <a:r>
              <a:rPr lang="zh-TW" altLang="en-US" dirty="0"/>
              <a:t>報告 </a:t>
            </a:r>
            <a:r>
              <a:rPr lang="en-US" altLang="zh-TW" dirty="0"/>
              <a:t>(</a:t>
            </a:r>
            <a:r>
              <a:rPr lang="zh-TW" altLang="en-US" dirty="0"/>
              <a:t> </a:t>
            </a:r>
            <a:r>
              <a:rPr lang="en-US" altLang="zh-TW" dirty="0"/>
              <a:t>.pdf</a:t>
            </a:r>
            <a:r>
              <a:rPr lang="zh-TW" altLang="en-US" dirty="0"/>
              <a:t> </a:t>
            </a:r>
            <a:r>
              <a:rPr lang="en-US" altLang="zh-TW" dirty="0"/>
              <a:t>)</a:t>
            </a:r>
          </a:p>
          <a:p>
            <a:pPr lvl="1">
              <a:lnSpc>
                <a:spcPct val="150000"/>
              </a:lnSpc>
            </a:pPr>
            <a:r>
              <a:rPr lang="zh-TW" altLang="en-US" dirty="0"/>
              <a:t>程式碼 </a:t>
            </a:r>
            <a:r>
              <a:rPr lang="en-US" altLang="zh-TW" dirty="0"/>
              <a:t>(</a:t>
            </a:r>
            <a:r>
              <a:rPr lang="zh-TW" altLang="en-US" dirty="0"/>
              <a:t> </a:t>
            </a:r>
            <a:r>
              <a:rPr lang="en-US" altLang="zh-TW" dirty="0"/>
              <a:t>.py</a:t>
            </a:r>
            <a:r>
              <a:rPr lang="zh-TW" altLang="en-US" dirty="0"/>
              <a:t> </a:t>
            </a:r>
            <a:r>
              <a:rPr lang="en-US" altLang="zh-TW" dirty="0"/>
              <a:t>)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0605402-A6B6-4367-8D31-E44D7C4CE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05B0B-31DE-4705-B1DB-FF91819C1FE9}" type="slidenum">
              <a:rPr lang="zh-TW" altLang="en-US" smtClean="0"/>
              <a:t>7</a:t>
            </a:fld>
            <a:endParaRPr lang="zh-TW" altLang="en-US"/>
          </a:p>
        </p:txBody>
      </p:sp>
      <p:pic>
        <p:nvPicPr>
          <p:cNvPr id="5" name="音訊 4">
            <a:hlinkClick r:id="" action="ppaction://media"/>
            <a:extLst>
              <a:ext uri="{FF2B5EF4-FFF2-40B4-BE49-F238E27FC236}">
                <a16:creationId xmlns:a16="http://schemas.microsoft.com/office/drawing/2014/main" id="{4B2D0E8B-1666-4A1E-A310-D798B033A7E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101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304"/>
    </mc:Choice>
    <mc:Fallback xmlns="">
      <p:transition spd="slow" advTm="333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DE2B19A-C9C2-44DF-8755-28827F56A9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zh-TW" altLang="en-US" b="1" dirty="0"/>
              <a:t>範例程式說明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3545222F-BD35-4A27-A86B-8C62FC73D1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05B0B-31DE-4705-B1DB-FF91819C1FE9}" type="slidenum">
              <a:rPr lang="zh-TW" altLang="en-US" smtClean="0"/>
              <a:t>8</a:t>
            </a:fld>
            <a:endParaRPr lang="zh-TW" altLang="en-US"/>
          </a:p>
        </p:txBody>
      </p:sp>
      <p:pic>
        <p:nvPicPr>
          <p:cNvPr id="5" name="音訊 4">
            <a:hlinkClick r:id="" action="ppaction://media"/>
            <a:extLst>
              <a:ext uri="{FF2B5EF4-FFF2-40B4-BE49-F238E27FC236}">
                <a16:creationId xmlns:a16="http://schemas.microsoft.com/office/drawing/2014/main" id="{FDACAB0F-EE14-419D-95C7-9FF2BCD50E8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968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470"/>
    </mc:Choice>
    <mc:Fallback xmlns="">
      <p:transition spd="slow" advTm="94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23F62D1-25B0-4374-B136-E7BFC82C8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檔案內容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594CD21-1EF1-4A27-8699-4B8995F5EC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 fontScale="92500"/>
          </a:bodyPr>
          <a:lstStyle/>
          <a:p>
            <a:pPr>
              <a:lnSpc>
                <a:spcPct val="150000"/>
              </a:lnSpc>
            </a:pPr>
            <a:r>
              <a:rPr lang="en-US" altLang="zh-TW" sz="2600" dirty="0"/>
              <a:t>data/					#</a:t>
            </a:r>
            <a:r>
              <a:rPr lang="zh-TW" altLang="en-US" sz="2600" dirty="0"/>
              <a:t> 資料集</a:t>
            </a:r>
            <a:endParaRPr lang="en-US" altLang="zh-TW" sz="2600" dirty="0"/>
          </a:p>
          <a:p>
            <a:pPr>
              <a:lnSpc>
                <a:spcPct val="150000"/>
              </a:lnSpc>
            </a:pPr>
            <a:r>
              <a:rPr lang="en-US" altLang="zh-TW" sz="2600" dirty="0"/>
              <a:t>dataset/dataloader.py			#</a:t>
            </a:r>
            <a:r>
              <a:rPr lang="zh-TW" altLang="en-US" sz="2600" dirty="0"/>
              <a:t> 用於資料讀取</a:t>
            </a:r>
            <a:endParaRPr lang="en-US" altLang="zh-TW" sz="2600" dirty="0"/>
          </a:p>
          <a:p>
            <a:pPr>
              <a:lnSpc>
                <a:spcPct val="150000"/>
              </a:lnSpc>
            </a:pPr>
            <a:r>
              <a:rPr lang="en-US" altLang="zh-TW" sz="2600" dirty="0"/>
              <a:t>models /model.py</a:t>
            </a:r>
            <a:r>
              <a:rPr lang="zh-TW" altLang="en-US" sz="2600" dirty="0"/>
              <a:t> </a:t>
            </a:r>
            <a:r>
              <a:rPr lang="en-US" altLang="zh-TW" sz="2600" dirty="0"/>
              <a:t>		</a:t>
            </a:r>
            <a:r>
              <a:rPr lang="en-US" altLang="zh-TW" sz="2600"/>
              <a:t>	#</a:t>
            </a:r>
            <a:r>
              <a:rPr lang="zh-TW" altLang="en-US" sz="2600" dirty="0"/>
              <a:t> </a:t>
            </a:r>
            <a:r>
              <a:rPr lang="en-US" altLang="zh-TW" sz="2600" dirty="0"/>
              <a:t>model</a:t>
            </a:r>
            <a:r>
              <a:rPr lang="zh-TW" altLang="en-US" sz="2600" dirty="0"/>
              <a:t>堆疊</a:t>
            </a:r>
            <a:endParaRPr lang="en-US" altLang="zh-TW" sz="2600" dirty="0"/>
          </a:p>
          <a:p>
            <a:pPr>
              <a:lnSpc>
                <a:spcPct val="150000"/>
              </a:lnSpc>
            </a:pPr>
            <a:r>
              <a:rPr lang="en-US" altLang="zh-TW" sz="2600" dirty="0"/>
              <a:t>train.py</a:t>
            </a:r>
            <a:r>
              <a:rPr lang="zh-TW" altLang="en-US" sz="2600" dirty="0"/>
              <a:t> </a:t>
            </a:r>
            <a:r>
              <a:rPr lang="en-US" altLang="zh-TW" sz="2600" dirty="0"/>
              <a:t>					#</a:t>
            </a:r>
            <a:r>
              <a:rPr lang="zh-TW" altLang="en-US" sz="2600" dirty="0"/>
              <a:t> 執行訓練與輸出結果圖</a:t>
            </a:r>
            <a:endParaRPr lang="en-US" altLang="zh-TW" sz="2600" dirty="0"/>
          </a:p>
          <a:p>
            <a:pPr>
              <a:lnSpc>
                <a:spcPct val="150000"/>
              </a:lnSpc>
            </a:pPr>
            <a:r>
              <a:rPr lang="en-US" altLang="zh-TW" sz="2600" dirty="0"/>
              <a:t>test.py					# </a:t>
            </a:r>
            <a:r>
              <a:rPr lang="zh-TW" altLang="en-US" sz="2600" dirty="0"/>
              <a:t>測試資料預測</a:t>
            </a:r>
            <a:endParaRPr lang="en-US" altLang="zh-TW" sz="2600" dirty="0"/>
          </a:p>
          <a:p>
            <a:pPr>
              <a:lnSpc>
                <a:spcPct val="150000"/>
              </a:lnSpc>
            </a:pPr>
            <a:r>
              <a:rPr lang="en-US" altLang="zh-TW" sz="2600" dirty="0"/>
              <a:t>result/					# </a:t>
            </a:r>
            <a:r>
              <a:rPr lang="zh-TW" altLang="en-US" sz="2600" dirty="0"/>
              <a:t>結果圖存放位置</a:t>
            </a:r>
            <a:endParaRPr lang="en-US" altLang="zh-TW" sz="2600" dirty="0"/>
          </a:p>
          <a:p>
            <a:pPr>
              <a:lnSpc>
                <a:spcPct val="150000"/>
              </a:lnSpc>
            </a:pPr>
            <a:r>
              <a:rPr lang="en-US" altLang="zh-TW" sz="2600" dirty="0"/>
              <a:t>weight/					# </a:t>
            </a:r>
            <a:r>
              <a:rPr lang="zh-TW" altLang="en-US" sz="2600" dirty="0"/>
              <a:t>模型權重存放位置</a:t>
            </a:r>
            <a:endParaRPr lang="en-US" altLang="zh-TW" sz="26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868748E-0213-4424-844C-64D25ED3B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05B0B-31DE-4705-B1DB-FF91819C1FE9}" type="slidenum">
              <a:rPr lang="zh-TW" altLang="en-US" smtClean="0"/>
              <a:t>9</a:t>
            </a:fld>
            <a:endParaRPr lang="zh-TW" altLang="en-US"/>
          </a:p>
        </p:txBody>
      </p:sp>
      <p:pic>
        <p:nvPicPr>
          <p:cNvPr id="11" name="音訊 10">
            <a:hlinkClick r:id="" action="ppaction://media"/>
            <a:extLst>
              <a:ext uri="{FF2B5EF4-FFF2-40B4-BE49-F238E27FC236}">
                <a16:creationId xmlns:a16="http://schemas.microsoft.com/office/drawing/2014/main" id="{5584A4FC-11BC-4B3E-8CE3-CCC10A82D8E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159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720"/>
    </mc:Choice>
    <mc:Fallback xmlns="">
      <p:transition spd="slow" advTm="377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1855</TotalTime>
  <Words>607</Words>
  <Application>Microsoft Office PowerPoint</Application>
  <PresentationFormat>寬螢幕</PresentationFormat>
  <Paragraphs>128</Paragraphs>
  <Slides>22</Slides>
  <Notes>6</Notes>
  <HiddenSlides>0</HiddenSlides>
  <MMClips>21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22</vt:i4>
      </vt:variant>
    </vt:vector>
  </HeadingPairs>
  <TitlesOfParts>
    <vt:vector size="28" baseType="lpstr">
      <vt:lpstr>微軟正黑體</vt:lpstr>
      <vt:lpstr>新細明體</vt:lpstr>
      <vt:lpstr>Arial</vt:lpstr>
      <vt:lpstr>Calibri</vt:lpstr>
      <vt:lpstr>Calibri Light</vt:lpstr>
      <vt:lpstr>Office 佈景主題</vt:lpstr>
      <vt:lpstr>Machine Learning</vt:lpstr>
      <vt:lpstr>Outline</vt:lpstr>
      <vt:lpstr>題目說明</vt:lpstr>
      <vt:lpstr>CNN For Image Classification</vt:lpstr>
      <vt:lpstr>作業要求-1</vt:lpstr>
      <vt:lpstr>作業要求-2</vt:lpstr>
      <vt:lpstr>作業繳交</vt:lpstr>
      <vt:lpstr>範例程式說明</vt:lpstr>
      <vt:lpstr>檔案內容</vt:lpstr>
      <vt:lpstr>套件安裝Environment Installation</vt:lpstr>
      <vt:lpstr>貓狗資料集</vt:lpstr>
      <vt:lpstr>執行方式</vt:lpstr>
      <vt:lpstr>dataloader.py</vt:lpstr>
      <vt:lpstr>dataloader.py</vt:lpstr>
      <vt:lpstr>train.py</vt:lpstr>
      <vt:lpstr>train.py</vt:lpstr>
      <vt:lpstr>train.py</vt:lpstr>
      <vt:lpstr>train.py</vt:lpstr>
      <vt:lpstr>train.py</vt:lpstr>
      <vt:lpstr>model.py</vt:lpstr>
      <vt:lpstr>model.py</vt:lpstr>
      <vt:lpstr>test.py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</dc:title>
  <dc:creator>ykwei</dc:creator>
  <cp:lastModifiedBy>ykwei</cp:lastModifiedBy>
  <cp:revision>346</cp:revision>
  <dcterms:created xsi:type="dcterms:W3CDTF">2021-05-03T06:13:32Z</dcterms:created>
  <dcterms:modified xsi:type="dcterms:W3CDTF">2021-05-08T10:45:01Z</dcterms:modified>
</cp:coreProperties>
</file>